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1" r:id="rId5"/>
    <p:sldId id="263" r:id="rId6"/>
    <p:sldId id="262" r:id="rId7"/>
    <p:sldId id="266" r:id="rId8"/>
    <p:sldId id="264" r:id="rId9"/>
    <p:sldId id="265" r:id="rId10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3" d="100"/>
          <a:sy n="73" d="100"/>
        </p:scale>
        <p:origin x="8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F15099-3570-439C-B4FC-A7362DC3F60D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BB94A11-3125-4775-989A-B539D8A29AEC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410026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786323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680192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ru-RU" noProof="1" dirty="0" smtClean="0"/>
              <a:t>6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756063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ямоугольник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Полилиния 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Поли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ямоугольник 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Полилиния 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Полилиния 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Полилиния 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Полилиния 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Полилиния 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Полилиния 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Полилиния 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Полилиния 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Полилиния 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Полилиния 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Полилиния 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Полилиния 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Полилиния 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Полилиния 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Поли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Поли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Поли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Полилиния 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Полилиния 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Полилиния 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Полилиния 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Поли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Полилиния 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Полилиния 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ямоугольник 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Поли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Полилиния 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Полилиния 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Полилиния 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Полилиния 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Поли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Полилиния 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Поли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Поли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Поли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Поли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ямоуголь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Поли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Полилиния 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Полилиния 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Поли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Поли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Полилиния 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Полилиния 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Полилиния 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Поли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Поли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Поли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Полилиния 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Полилиния 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 smtClean="0"/>
              <a:t>Образец подзаголовка</a:t>
            </a:r>
            <a:endParaRPr lang="ru-RU" noProof="1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3E1096AD-2985-45BA-9A8D-71974745D872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ый 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E8803-DEE5-4F7E-ADF3-E599CB58AC52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BF4746-DD02-43ED-A0D6-B65F7595B20E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2" name="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877434-E15A-4C3F-9E31-7AF54F9FD5A1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60" name="Надпись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«</a:t>
            </a:r>
          </a:p>
        </p:txBody>
      </p:sp>
      <p:sp>
        <p:nvSpPr>
          <p:cNvPr id="61" name="Надпись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u-RU" sz="8000" noProof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»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D2E364-219D-48F8-A0FC-2E5591669960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ойной столбе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7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0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12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FCDA3C-55F4-47DD-A826-D6A41EB5C3C2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 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19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0" name="Рисунок 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3" name="Рисунок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26" name="Рисунок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751CEA-1BBF-4B50-9A8B-AF56906BE2DB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DC2ADF-D243-4881-A70C-BB3DB0A29A3F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023704-29B6-481D-9890-C12E9826DC18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37A9E0-ECA9-409D-8BAD-308AA0C6803F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4FA2AB-6D2B-49AE-9104-D28D8C021FF8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1B34EF-6B1C-4D2D-80E5-CFEAB3CE6A2D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0656F6-D65B-4B6A-BF50-0325F618E7D7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70F25-D183-434E-AF84-460C6AFC6A43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FF64A-452F-4A04-8767-8F434C9C64EA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C1B46-A50B-4A93-A4B5-2147FC2FDEC5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 noProof="1" smtClean="0"/>
              <a:t>Образец заголовка</a:t>
            </a:r>
            <a:endParaRPr lang="ru-RU" noProof="1"/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фото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4AE625-544C-4D34-9662-270D2EA8B835}" type="datetime1">
              <a:rPr lang="ru-RU" noProof="1" smtClean="0"/>
              <a:t>11.12.2022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па 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па 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ямоугольник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Полилиния 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Поли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Полилиния 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Поли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Полилиния 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Полилиния 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Полилиния 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Полилиния 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Полилиния 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Полилиния 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Полилиния 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Полилиния 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Полилиния 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Полилиния 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ямоугольник 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Полилиния 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Поли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Поли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Поли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Полилиния 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Полилиния 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Полилиния 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Полилиния 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Поли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Полилиния 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па 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Полилиния 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Поли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Поли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Полилиния 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Полилиния 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Полилиния 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Полилиния 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Поли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Полилиния 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ямоугольник 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u-RU" noProof="1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8E5A1AF6-EEB5-4457-A8C4-540D9666BB43}" type="datetime1">
              <a:rPr lang="ru-RU" noProof="1" smtClean="0"/>
              <a:pPr/>
              <a:t>11.12.2022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ямоуголь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79" name="Рисунок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Рисунок 4" descr="крупный план монтажной платы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1" y="10"/>
            <a:ext cx="12188389" cy="6857990"/>
          </a:xfrm>
          <a:prstGeom prst="rect">
            <a:avLst/>
          </a:prstGeom>
        </p:spPr>
      </p:pic>
      <p:grpSp>
        <p:nvGrpSpPr>
          <p:cNvPr id="81" name="Груп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ямоугольник с двумя скругленными противолежащими углами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Полилиния 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Поли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Поли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Полилиния 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Полилиния 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Полилиния 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Полилиния 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Поли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Полилиния 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ямоугольник 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Полилиния 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Поли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Поли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Полилиния 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Полилиния 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Полилиния 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Полилиния 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Поли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Полилиния 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ямоугольник 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055951"/>
          </a:xfrm>
        </p:spPr>
        <p:txBody>
          <a:bodyPr rtlCol="0">
            <a:normAutofit/>
          </a:bodyPr>
          <a:lstStyle/>
          <a:p>
            <a:pPr algn="ctr"/>
            <a:r>
              <a:rPr lang="ru-RU" noProof="1" smtClean="0"/>
              <a:t>Интернет-магазин</a:t>
            </a:r>
            <a:endParaRPr lang="ru-RU" noProof="1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360474"/>
            <a:ext cx="6857999" cy="1194594"/>
          </a:xfrm>
        </p:spPr>
        <p:txBody>
          <a:bodyPr rtlCol="0">
            <a:normAutofit/>
          </a:bodyPr>
          <a:lstStyle/>
          <a:p>
            <a:pPr algn="ctr" rtl="0"/>
            <a:r>
              <a:rPr lang="ru-RU" noProof="1" smtClean="0"/>
              <a:t>Итоговый проект</a:t>
            </a:r>
          </a:p>
          <a:p>
            <a:pPr algn="ctr" rtl="0"/>
            <a:r>
              <a:rPr lang="ru-RU" noProof="1" smtClean="0">
                <a:solidFill>
                  <a:schemeClr val="accent3">
                    <a:lumMod val="75000"/>
                  </a:schemeClr>
                </a:solidFill>
              </a:rPr>
              <a:t>Автор: Губина Л.С.</a:t>
            </a:r>
            <a:endParaRPr lang="ru-RU" noProof="1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Рисунок 3" descr="крупный план монтажной платы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ru-RU" sz="3200" noProof="1" smtClean="0"/>
              <a:t>База </a:t>
            </a:r>
            <a:r>
              <a:rPr lang="en-US" sz="3200" noProof="1" smtClean="0"/>
              <a:t>Backend:</a:t>
            </a:r>
            <a:endParaRPr lang="ru-RU" sz="3200" noProof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1600" noProof="1"/>
              <a:t>Spring Web</a:t>
            </a:r>
          </a:p>
          <a:p>
            <a:pPr>
              <a:lnSpc>
                <a:spcPct val="110000"/>
              </a:lnSpc>
            </a:pPr>
            <a:r>
              <a:rPr lang="en-US" sz="1600" noProof="1"/>
              <a:t>Spring Boot DevTools</a:t>
            </a:r>
          </a:p>
          <a:p>
            <a:pPr>
              <a:lnSpc>
                <a:spcPct val="110000"/>
              </a:lnSpc>
            </a:pPr>
            <a:r>
              <a:rPr lang="en-US" sz="1600" noProof="1"/>
              <a:t>Spring Data JPA</a:t>
            </a:r>
          </a:p>
          <a:p>
            <a:pPr>
              <a:lnSpc>
                <a:spcPct val="110000"/>
              </a:lnSpc>
            </a:pPr>
            <a:r>
              <a:rPr lang="en-US" sz="1600" noProof="1"/>
              <a:t>Thymeleaf</a:t>
            </a:r>
          </a:p>
          <a:p>
            <a:pPr>
              <a:lnSpc>
                <a:spcPct val="110000"/>
              </a:lnSpc>
            </a:pPr>
            <a:r>
              <a:rPr lang="en-US" sz="1600" noProof="1"/>
              <a:t>Validation</a:t>
            </a:r>
          </a:p>
          <a:p>
            <a:pPr>
              <a:lnSpc>
                <a:spcPct val="110000"/>
              </a:lnSpc>
            </a:pPr>
            <a:r>
              <a:rPr lang="en-US" sz="1600" noProof="1"/>
              <a:t>PostgreSQL </a:t>
            </a:r>
            <a:r>
              <a:rPr lang="en-US" sz="1600" noProof="1" smtClean="0"/>
              <a:t>Driver</a:t>
            </a:r>
          </a:p>
          <a:p>
            <a:pPr>
              <a:lnSpc>
                <a:spcPct val="110000"/>
              </a:lnSpc>
            </a:pPr>
            <a:r>
              <a:rPr lang="en-US" sz="1600" noProof="1" smtClean="0"/>
              <a:t>Spring Security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600" noProof="1"/>
          </a:p>
          <a:p>
            <a:pPr marL="0" indent="0">
              <a:lnSpc>
                <a:spcPct val="110000"/>
              </a:lnSpc>
              <a:buNone/>
            </a:pPr>
            <a:r>
              <a:rPr lang="ru-RU" sz="1600" noProof="1" smtClean="0"/>
              <a:t>Платформа</a:t>
            </a:r>
            <a:r>
              <a:rPr lang="en-US" sz="1600" noProof="1" smtClean="0"/>
              <a:t> </a:t>
            </a:r>
            <a:r>
              <a:rPr lang="ru-RU" sz="1600" noProof="1" smtClean="0"/>
              <a:t>и инструменты: </a:t>
            </a:r>
            <a:r>
              <a:rPr lang="en-US" sz="1600" noProof="1" smtClean="0"/>
              <a:t>IntelliJ IDEA</a:t>
            </a:r>
            <a:endParaRPr lang="ru-RU" sz="1600" noProof="1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2666" y="1024237"/>
            <a:ext cx="2809524" cy="48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315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Рисунок 3" descr="крупный план монтажной платы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en-US" sz="3200" noProof="1" smtClean="0"/>
              <a:t>Frontend</a:t>
            </a:r>
            <a:endParaRPr lang="ru-RU" sz="3200" noProof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en-US" sz="1600" noProof="1" smtClean="0"/>
              <a:t>HTML</a:t>
            </a:r>
          </a:p>
          <a:p>
            <a:pPr rtl="0">
              <a:lnSpc>
                <a:spcPct val="110000"/>
              </a:lnSpc>
            </a:pPr>
            <a:r>
              <a:rPr lang="en-US" sz="1600" noProof="1" smtClean="0"/>
              <a:t>CSS</a:t>
            </a:r>
            <a:endParaRPr lang="ru-RU" sz="1600" noProof="1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8300" y="1086731"/>
            <a:ext cx="4466467" cy="476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6551" y="618518"/>
            <a:ext cx="8170860" cy="1478570"/>
          </a:xfrm>
        </p:spPr>
        <p:txBody>
          <a:bodyPr rtlCol="0">
            <a:normAutofit/>
          </a:bodyPr>
          <a:lstStyle/>
          <a:p>
            <a:pPr rtl="0"/>
            <a:r>
              <a:rPr lang="ru-RU" sz="3200" noProof="1" smtClean="0"/>
              <a:t>Реали</a:t>
            </a:r>
            <a:r>
              <a:rPr lang="ru-RU" sz="3200" noProof="1" smtClean="0"/>
              <a:t>зованы:</a:t>
            </a:r>
            <a:endParaRPr lang="ru-RU" sz="3200" noProof="1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9375" y="1919061"/>
            <a:ext cx="7674155" cy="4059463"/>
          </a:xfrm>
        </p:spPr>
        <p:txBody>
          <a:bodyPr rtlCol="0">
            <a:normAutofit fontScale="92500"/>
          </a:bodyPr>
          <a:lstStyle/>
          <a:p>
            <a:pPr rtl="0">
              <a:lnSpc>
                <a:spcPct val="110000"/>
              </a:lnSpc>
            </a:pPr>
            <a:r>
              <a:rPr lang="ru-RU" sz="2000" noProof="1" smtClean="0"/>
              <a:t>Аутентификация </a:t>
            </a:r>
            <a:r>
              <a:rPr lang="ru-RU" sz="2000" noProof="1"/>
              <a:t>и</a:t>
            </a:r>
            <a:r>
              <a:rPr lang="ru-RU" sz="2000" noProof="1" smtClean="0"/>
              <a:t> шифрование паролей через </a:t>
            </a:r>
            <a:r>
              <a:rPr lang="en-US" sz="2000" noProof="1" smtClean="0"/>
              <a:t>BCryptPasswordEncoder.</a:t>
            </a:r>
            <a:r>
              <a:rPr lang="ru-RU" sz="2000" noProof="1" smtClean="0"/>
              <a:t> Выход</a:t>
            </a:r>
            <a:endParaRPr lang="en-US" sz="2000" noProof="1" smtClean="0"/>
          </a:p>
          <a:p>
            <a:pPr rtl="0">
              <a:lnSpc>
                <a:spcPct val="110000"/>
              </a:lnSpc>
            </a:pPr>
            <a:r>
              <a:rPr lang="ru-RU" sz="2000" noProof="1" smtClean="0"/>
              <a:t>Авторизация по ролям</a:t>
            </a:r>
          </a:p>
          <a:p>
            <a:pPr rtl="0">
              <a:lnSpc>
                <a:spcPct val="110000"/>
              </a:lnSpc>
            </a:pPr>
            <a:r>
              <a:rPr lang="ru-RU" sz="2000" noProof="1" smtClean="0"/>
              <a:t>ЛК </a:t>
            </a:r>
            <a:r>
              <a:rPr lang="en-US" sz="2000" noProof="1" smtClean="0"/>
              <a:t>Admin </a:t>
            </a:r>
            <a:r>
              <a:rPr lang="ru-RU" sz="2000" noProof="1" smtClean="0"/>
              <a:t>и </a:t>
            </a:r>
            <a:r>
              <a:rPr lang="en-US" sz="2000" noProof="1" smtClean="0"/>
              <a:t>Seller </a:t>
            </a:r>
            <a:r>
              <a:rPr lang="ru-RU" sz="2000" noProof="1" smtClean="0"/>
              <a:t>с возможностью добавить товар, редактировать содержимое и фото, с поиском и фильстрацией. Админ может видеть данные пользователей, редактировать роли и искать заказы по буквам/цифрам. Представлены варианты статуса заказа.</a:t>
            </a:r>
          </a:p>
          <a:p>
            <a:pPr rtl="0">
              <a:lnSpc>
                <a:spcPct val="110000"/>
              </a:lnSpc>
            </a:pPr>
            <a:r>
              <a:rPr lang="ru-RU" sz="2000" noProof="1" smtClean="0"/>
              <a:t>Зарегистрированный покупатель </a:t>
            </a:r>
            <a:r>
              <a:rPr lang="en-US" sz="2000" noProof="1" smtClean="0"/>
              <a:t>User </a:t>
            </a:r>
            <a:r>
              <a:rPr lang="ru-RU" sz="2000" noProof="1" smtClean="0"/>
              <a:t>может искать, просматривать карточки, добавлять товар в корзину, удалять его, оформлять заказы</a:t>
            </a:r>
          </a:p>
          <a:p>
            <a:pPr rtl="0">
              <a:lnSpc>
                <a:spcPct val="110000"/>
              </a:lnSpc>
            </a:pPr>
            <a:r>
              <a:rPr lang="ru-RU" sz="2000" noProof="1" smtClean="0"/>
              <a:t>В открытом доступе только поиск и информация о товарах.</a:t>
            </a:r>
          </a:p>
        </p:txBody>
      </p:sp>
    </p:spTree>
    <p:extLst>
      <p:ext uri="{BB962C8B-B14F-4D97-AF65-F5344CB8AC3E}">
        <p14:creationId xmlns:p14="http://schemas.microsoft.com/office/powerpoint/2010/main" val="1236208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6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Рисунок 3" descr="крупный план монтажной платы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" name="bandicam-2022-12-11-23-11-26-476_1E2iKlhj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9463" y="0"/>
            <a:ext cx="106330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ямоуголь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1">
                <a:latin typeface="Calibri" panose="020F0502020204030204" pitchFamily="34" charset="0"/>
              </a:endParaRPr>
            </a:p>
          </p:txBody>
        </p:sp>
        <p:pic>
          <p:nvPicPr>
            <p:cNvPr id="176" name="Рисунок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Рисунок 3" descr="крупный план монтажной платы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12197597" cy="6857990"/>
          </a:xfrm>
          <a:prstGeom prst="rect">
            <a:avLst/>
          </a:prstGeom>
        </p:spPr>
      </p:pic>
      <p:grpSp>
        <p:nvGrpSpPr>
          <p:cNvPr id="178" name="Груп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ямоуголь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Полилиния 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Поли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ямоуголь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Полилиния 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Поли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Полилиния 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Полилиния 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Полилиния 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Поли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Полилиния 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Полилиния 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Поли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Полилиния 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Поли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Полилиния 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Полилиния 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Полилиния 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Поли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Поли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Поли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Полилиния 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Полилиния 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Полилиния 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Полилиния 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Поли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Полилиния 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Поли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ямоуголь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Поли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Полилиния 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Полилиния 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Полилиния 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Полилиния 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Поли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Полилиния 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Поли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Поли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Поли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Поли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ямоуголь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Поли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Поли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Полилиния 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Поли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Поли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Полилиния 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Полилиния 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Полилиния 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Поли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Поли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Поли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Поли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Полилиния 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7962" y="636587"/>
            <a:ext cx="8299448" cy="5095877"/>
          </a:xfrm>
        </p:spPr>
        <p:txBody>
          <a:bodyPr rtlCol="0">
            <a:normAutofit/>
          </a:bodyPr>
          <a:lstStyle/>
          <a:p>
            <a:pPr rtl="0"/>
            <a:r>
              <a:rPr lang="ru-RU" sz="4800" noProof="1" smtClean="0"/>
              <a:t>Спасибо за внимание!</a:t>
            </a:r>
            <a:endParaRPr lang="ru-RU" sz="4800" noProof="1"/>
          </a:p>
        </p:txBody>
      </p:sp>
    </p:spTree>
    <p:extLst>
      <p:ext uri="{BB962C8B-B14F-4D97-AF65-F5344CB8AC3E}">
        <p14:creationId xmlns:p14="http://schemas.microsoft.com/office/powerpoint/2010/main" val="10079217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хем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52_TF45165253.potx" id="{E99B0EB5-F68A-49CF-AFE2-2D67119A156C}" vid="{C09B4A26-E408-41C6-951A-81A84EAD3FA2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71af3243-3dd4-4a8d-8c0d-dd76da1f02a5"/>
    <ds:schemaRef ds:uri="http://www.w3.org/XML/1998/namespace"/>
    <ds:schemaRef ds:uri="http://purl.org/dc/elements/1.1/"/>
    <ds:schemaRef ds:uri="http://purl.org/dc/terms/"/>
    <ds:schemaRef ds:uri="http://purl.org/dc/dcmitype/"/>
    <ds:schemaRef ds:uri="http://schemas.microsoft.com/office/2006/metadata/properties"/>
    <ds:schemaRef ds:uri="http://schemas.microsoft.com/office/2006/documentManagement/types"/>
    <ds:schemaRef ds:uri="16c05727-aa75-4e4a-9b5f-8a80a1165891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Схема</Template>
  <TotalTime>0</TotalTime>
  <Words>124</Words>
  <Application>Microsoft Office PowerPoint</Application>
  <PresentationFormat>Широкоэкранный</PresentationFormat>
  <Paragraphs>29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Trebuchet MS</vt:lpstr>
      <vt:lpstr>Схема</vt:lpstr>
      <vt:lpstr>Интернет-магазин</vt:lpstr>
      <vt:lpstr>База Backend:</vt:lpstr>
      <vt:lpstr>Frontend</vt:lpstr>
      <vt:lpstr>Реализованы:</vt:lpstr>
      <vt:lpstr>Презентация PowerPoint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2022-12-11T16:21:57Z</dcterms:created>
  <dcterms:modified xsi:type="dcterms:W3CDTF">2022-12-11T17:24:34Z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